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89" r:id="rId9"/>
  </p:sldIdLst>
  <p:sldSz cx="6794500" cy="9906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869392" y="9181395"/>
            <a:ext cx="1585384" cy="527403"/>
          </a:xfrm>
          <a:prstGeom prst="rect">
            <a:avLst/>
          </a:prstGeom>
        </p:spPr>
        <p:txBody>
          <a:bodyPr lIns="83613" tIns="41806" rIns="83613" bIns="41806"/>
          <a:lstStyle/>
          <a:p>
            <a:pPr>
              <a:defRPr/>
            </a:pPr>
            <a:fld id="{308439DC-1167-474F-ABD0-28DE91A1A8CD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101" name="Slide Number Placeholder 1"/>
          <p:cNvSpPr txBox="1">
            <a:spLocks/>
          </p:cNvSpPr>
          <p:nvPr/>
        </p:nvSpPr>
        <p:spPr bwMode="auto">
          <a:xfrm>
            <a:off x="4869392" y="9181395"/>
            <a:ext cx="1585384" cy="52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F0540D1-68FE-4E31-AC38-14FF4CC33A64}" type="slidenum">
              <a:rPr lang="en-MY" altLang="ar-IQ" sz="1100">
                <a:solidFill>
                  <a:srgbClr val="898989"/>
                </a:solidFill>
              </a:rPr>
              <a:pPr algn="r" eaLnBrk="1" hangingPunct="1"/>
              <a:t>1</a:t>
            </a:fld>
            <a:endParaRPr lang="en-MY" altLang="ar-IQ" sz="1100">
              <a:solidFill>
                <a:srgbClr val="898989"/>
              </a:solidFill>
            </a:endParaRPr>
          </a:p>
        </p:txBody>
      </p:sp>
      <p:pic>
        <p:nvPicPr>
          <p:cNvPr id="4103" name="Picture 6" descr="C:\Users\Javad\Desktop\t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79" y="110067"/>
            <a:ext cx="1094669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60160" y="2196748"/>
            <a:ext cx="1358287" cy="28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300">
                <a:latin typeface="Times New Roman" pitchFamily="18" charset="0"/>
                <a:cs typeface="Times New Roman" pitchFamily="18" charset="0"/>
              </a:rPr>
              <a:t>Diyala University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5434421" y="1772534"/>
            <a:ext cx="1358645" cy="65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Collage of Engineering </a:t>
            </a:r>
          </a:p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Computer  Engineering </a:t>
            </a:r>
          </a:p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Department</a:t>
            </a:r>
            <a:endParaRPr lang="en-US" altLang="ar-IQ" sz="9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ar-IQ" sz="900"/>
          </a:p>
        </p:txBody>
      </p:sp>
      <p:sp>
        <p:nvSpPr>
          <p:cNvPr id="4106" name="TextBox 10"/>
          <p:cNvSpPr txBox="1">
            <a:spLocks noChangeArrowheads="1"/>
          </p:cNvSpPr>
          <p:nvPr/>
        </p:nvSpPr>
        <p:spPr bwMode="auto">
          <a:xfrm>
            <a:off x="605136" y="4953001"/>
            <a:ext cx="5663263" cy="111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ar-IQ" sz="3300" dirty="0" smtClean="0"/>
              <a:t>DC Operation</a:t>
            </a:r>
            <a:endParaRPr lang="en-US" altLang="ar-IQ" sz="3300" dirty="0"/>
          </a:p>
          <a:p>
            <a:pPr algn="ctr" eaLnBrk="1" hangingPunct="1"/>
            <a:r>
              <a:rPr lang="en-US" altLang="ar-IQ" sz="3300" dirty="0"/>
              <a:t>Lecture </a:t>
            </a:r>
            <a:r>
              <a:rPr lang="en-US" altLang="ar-IQ" sz="3300" dirty="0" smtClean="0"/>
              <a:t>Six  </a:t>
            </a:r>
            <a:endParaRPr lang="en-US" altLang="ar-IQ" sz="3300" dirty="0"/>
          </a:p>
        </p:txBody>
      </p:sp>
      <p:grpSp>
        <p:nvGrpSpPr>
          <p:cNvPr id="4107" name="Group 1028"/>
          <p:cNvGrpSpPr>
            <a:grpSpLocks/>
          </p:cNvGrpSpPr>
          <p:nvPr/>
        </p:nvGrpSpPr>
        <p:grpSpPr bwMode="auto">
          <a:xfrm>
            <a:off x="1224425" y="7922508"/>
            <a:ext cx="5317640" cy="1554692"/>
            <a:chOff x="791" y="3388"/>
            <a:chExt cx="4257" cy="678"/>
          </a:xfrm>
        </p:grpSpPr>
        <p:sp>
          <p:nvSpPr>
            <p:cNvPr id="4110" name="Rectangle 1029"/>
            <p:cNvSpPr>
              <a:spLocks noChangeArrowheads="1"/>
            </p:cNvSpPr>
            <p:nvPr/>
          </p:nvSpPr>
          <p:spPr bwMode="auto">
            <a:xfrm>
              <a:off x="1371" y="3641"/>
              <a:ext cx="14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altLang="ar-IQ">
                <a:solidFill>
                  <a:schemeClr val="bg2"/>
                </a:solidFill>
              </a:endParaRPr>
            </a:p>
          </p:txBody>
        </p:sp>
        <p:grpSp>
          <p:nvGrpSpPr>
            <p:cNvPr id="4111" name="Group 1030"/>
            <p:cNvGrpSpPr>
              <a:grpSpLocks/>
            </p:cNvGrpSpPr>
            <p:nvPr/>
          </p:nvGrpSpPr>
          <p:grpSpPr bwMode="auto">
            <a:xfrm>
              <a:off x="791" y="3856"/>
              <a:ext cx="3207" cy="109"/>
              <a:chOff x="228" y="3285"/>
              <a:chExt cx="3981" cy="109"/>
            </a:xfrm>
          </p:grpSpPr>
          <p:sp>
            <p:nvSpPr>
              <p:cNvPr id="4121" name="Line 1031"/>
              <p:cNvSpPr>
                <a:spLocks noChangeShapeType="1"/>
              </p:cNvSpPr>
              <p:nvPr/>
            </p:nvSpPr>
            <p:spPr bwMode="auto">
              <a:xfrm>
                <a:off x="228" y="3285"/>
                <a:ext cx="39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1032"/>
              <p:cNvSpPr>
                <a:spLocks noChangeShapeType="1"/>
              </p:cNvSpPr>
              <p:nvPr/>
            </p:nvSpPr>
            <p:spPr bwMode="auto">
              <a:xfrm>
                <a:off x="230" y="3323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1033"/>
              <p:cNvSpPr>
                <a:spLocks noChangeShapeType="1"/>
              </p:cNvSpPr>
              <p:nvPr/>
            </p:nvSpPr>
            <p:spPr bwMode="auto">
              <a:xfrm>
                <a:off x="230" y="3359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1034"/>
              <p:cNvSpPr>
                <a:spLocks noChangeShapeType="1"/>
              </p:cNvSpPr>
              <p:nvPr/>
            </p:nvSpPr>
            <p:spPr bwMode="auto">
              <a:xfrm>
                <a:off x="230" y="3394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2" name="AutoShape 1035"/>
            <p:cNvSpPr>
              <a:spLocks noChangeArrowheads="1"/>
            </p:cNvSpPr>
            <p:nvPr/>
          </p:nvSpPr>
          <p:spPr bwMode="auto">
            <a:xfrm rot="5400000">
              <a:off x="4442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EBE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3" name="AutoShape 1036"/>
            <p:cNvSpPr>
              <a:spLocks noChangeArrowheads="1"/>
            </p:cNvSpPr>
            <p:nvPr/>
          </p:nvSpPr>
          <p:spPr bwMode="auto">
            <a:xfrm rot="5400000">
              <a:off x="4748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4" name="AutoShape 1037"/>
            <p:cNvSpPr>
              <a:spLocks noChangeArrowheads="1"/>
            </p:cNvSpPr>
            <p:nvPr/>
          </p:nvSpPr>
          <p:spPr bwMode="auto">
            <a:xfrm rot="5400000">
              <a:off x="459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5" name="AutoShape 1038"/>
            <p:cNvSpPr>
              <a:spLocks noChangeArrowheads="1"/>
            </p:cNvSpPr>
            <p:nvPr/>
          </p:nvSpPr>
          <p:spPr bwMode="auto">
            <a:xfrm rot="5400000">
              <a:off x="428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6" name="AutoShape 1039"/>
            <p:cNvSpPr>
              <a:spLocks noChangeArrowheads="1"/>
            </p:cNvSpPr>
            <p:nvPr/>
          </p:nvSpPr>
          <p:spPr bwMode="auto">
            <a:xfrm>
              <a:off x="3894" y="3791"/>
              <a:ext cx="277" cy="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altLang="ar-IQ"/>
            </a:p>
          </p:txBody>
        </p:sp>
        <p:sp>
          <p:nvSpPr>
            <p:cNvPr id="4117" name="Line 1040"/>
            <p:cNvSpPr>
              <a:spLocks noChangeShapeType="1"/>
            </p:cNvSpPr>
            <p:nvPr/>
          </p:nvSpPr>
          <p:spPr bwMode="auto">
            <a:xfrm flipV="1">
              <a:off x="4137" y="3517"/>
              <a:ext cx="690" cy="38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041"/>
            <p:cNvSpPr>
              <a:spLocks noChangeShapeType="1"/>
            </p:cNvSpPr>
            <p:nvPr/>
          </p:nvSpPr>
          <p:spPr bwMode="auto">
            <a:xfrm flipV="1">
              <a:off x="4157" y="3586"/>
              <a:ext cx="809" cy="35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1042"/>
            <p:cNvSpPr>
              <a:spLocks noChangeShapeType="1"/>
            </p:cNvSpPr>
            <p:nvPr/>
          </p:nvSpPr>
          <p:spPr bwMode="auto">
            <a:xfrm flipV="1">
              <a:off x="4116" y="3476"/>
              <a:ext cx="540" cy="378"/>
            </a:xfrm>
            <a:prstGeom prst="line">
              <a:avLst/>
            </a:prstGeom>
            <a:noFill/>
            <a:ln w="57150">
              <a:solidFill>
                <a:srgbClr val="EBEB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1043"/>
            <p:cNvSpPr>
              <a:spLocks noChangeShapeType="1"/>
            </p:cNvSpPr>
            <p:nvPr/>
          </p:nvSpPr>
          <p:spPr bwMode="auto">
            <a:xfrm flipV="1">
              <a:off x="4094" y="3470"/>
              <a:ext cx="390" cy="34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TextBox 4"/>
          <p:cNvSpPr txBox="1">
            <a:spLocks noChangeArrowheads="1"/>
          </p:cNvSpPr>
          <p:nvPr/>
        </p:nvSpPr>
        <p:spPr bwMode="auto">
          <a:xfrm>
            <a:off x="2378075" y="123826"/>
            <a:ext cx="1698625" cy="4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300">
                <a:latin typeface="Times New Roman" pitchFamily="18" charset="0"/>
                <a:cs typeface="Times New Roman" pitchFamily="18" charset="0"/>
              </a:rPr>
              <a:t>In The Name of God</a:t>
            </a:r>
          </a:p>
          <a:p>
            <a:pPr eaLnBrk="1" hangingPunct="1"/>
            <a:endParaRPr lang="en-US" altLang="ar-IQ" sz="1300"/>
          </a:p>
        </p:txBody>
      </p:sp>
      <p:pic>
        <p:nvPicPr>
          <p:cNvPr id="410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1" y="300391"/>
            <a:ext cx="962554" cy="187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8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4852" y="4780332"/>
            <a:ext cx="4849449" cy="341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 </a:t>
            </a:r>
            <a:r>
              <a:rPr sz="1050" spc="43" baseline="-2070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nt</a:t>
            </a:r>
            <a:r>
              <a:rPr sz="1100" spc="-9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ne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out</a:t>
            </a:r>
            <a:r>
              <a:rPr sz="1050" spc="157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4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5367072"/>
            <a:ext cx="2247689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M</a:t>
            </a:r>
            <a:r>
              <a:rPr sz="1050" spc="118" baseline="-12423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s</a:t>
            </a:r>
            <a:r>
              <a:rPr sz="1650" spc="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a</a:t>
            </a:r>
            <a:r>
              <a:rPr sz="1650" spc="-4" baseline="5270" dirty="0" smtClean="0">
                <a:latin typeface="Arial"/>
                <a:cs typeface="Arial"/>
              </a:rPr>
              <a:t>l</a:t>
            </a:r>
            <a:r>
              <a:rPr sz="1650" spc="0" baseline="5270" dirty="0" smtClean="0">
                <a:latin typeface="Arial"/>
                <a:cs typeface="Arial"/>
              </a:rPr>
              <a:t>so</a:t>
            </a:r>
            <a:r>
              <a:rPr sz="1650" spc="4" baseline="5270" dirty="0" smtClean="0">
                <a:latin typeface="Arial"/>
                <a:cs typeface="Arial"/>
              </a:rPr>
              <a:t> </a:t>
            </a:r>
            <a:r>
              <a:rPr sz="1650" spc="9" baseline="5270" dirty="0" smtClean="0">
                <a:latin typeface="Arial"/>
                <a:cs typeface="Arial"/>
              </a:rPr>
              <a:t>k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-4" baseline="5270" dirty="0" smtClean="0">
                <a:latin typeface="Arial"/>
                <a:cs typeface="Arial"/>
              </a:rPr>
              <a:t>o</a:t>
            </a:r>
            <a:r>
              <a:rPr sz="1650" spc="-14" baseline="5270" dirty="0" smtClean="0">
                <a:latin typeface="Arial"/>
                <a:cs typeface="Arial"/>
              </a:rPr>
              <a:t>w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as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9" baseline="5270" dirty="0" smtClean="0">
                <a:latin typeface="Arial"/>
                <a:cs typeface="Arial"/>
              </a:rPr>
              <a:t>g</a:t>
            </a:r>
            <a:r>
              <a:rPr sz="1650" spc="0" baseline="5270" dirty="0" smtClean="0">
                <a:latin typeface="Arial"/>
                <a:cs typeface="Arial"/>
              </a:rPr>
              <a:t>ate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hresho</a:t>
            </a:r>
            <a:r>
              <a:rPr sz="1650" spc="-9" baseline="5270" dirty="0" smtClean="0">
                <a:latin typeface="Arial"/>
                <a:cs typeface="Arial"/>
              </a:rPr>
              <a:t>l</a:t>
            </a:r>
            <a:r>
              <a:rPr sz="1650" spc="0" baseline="5270" dirty="0" smtClean="0">
                <a:latin typeface="Arial"/>
                <a:cs typeface="Arial"/>
              </a:rPr>
              <a:t>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74852" y="4780332"/>
            <a:ext cx="217689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-9" baseline="-12423" dirty="0" smtClean="0">
                <a:latin typeface="Arial"/>
                <a:cs typeface="Arial"/>
              </a:rPr>
              <a:t>IL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97356" y="4780332"/>
            <a:ext cx="4634131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di</a:t>
            </a:r>
            <a:r>
              <a:rPr sz="1100" spc="0" dirty="0" smtClean="0">
                <a:latin typeface="Arial"/>
                <a:cs typeface="Arial"/>
              </a:rPr>
              <a:t>cates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0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any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ess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      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74363" y="4780332"/>
            <a:ext cx="217689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-9" baseline="-12423" dirty="0" smtClean="0">
                <a:latin typeface="Arial"/>
                <a:cs typeface="Arial"/>
              </a:rPr>
              <a:t>IL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4852" y="4931208"/>
            <a:ext cx="61878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 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4852" y="5367072"/>
            <a:ext cx="233123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-9" baseline="-12423" dirty="0" smtClean="0">
                <a:latin typeface="Arial"/>
                <a:cs typeface="Arial"/>
              </a:rPr>
              <a:t>IH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1740" y="5367072"/>
            <a:ext cx="460882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cates</a:t>
            </a:r>
            <a:r>
              <a:rPr sz="1100" spc="16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6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9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7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1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any</a:t>
            </a:r>
            <a:r>
              <a:rPr sz="1100" spc="1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16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6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      </a:t>
            </a:r>
            <a:r>
              <a:rPr sz="1100" spc="28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7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19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3989" y="5367072"/>
            <a:ext cx="233123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-9" baseline="-12423" dirty="0" smtClean="0">
                <a:latin typeface="Arial"/>
                <a:cs typeface="Arial"/>
              </a:rPr>
              <a:t>IH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4852" y="5517948"/>
            <a:ext cx="101832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4852" y="5953812"/>
            <a:ext cx="388406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es,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64989" y="5953812"/>
            <a:ext cx="281129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-4" baseline="-12423" dirty="0" smtClean="0">
                <a:latin typeface="Arial"/>
                <a:cs typeface="Arial"/>
              </a:rPr>
              <a:t>OH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48453" y="5953812"/>
            <a:ext cx="68250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0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6104688"/>
            <a:ext cx="4860018" cy="316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9" baseline="5270" dirty="0" smtClean="0">
                <a:latin typeface="Arial"/>
                <a:cs typeface="Arial"/>
              </a:rPr>
              <a:t>n</a:t>
            </a:r>
            <a:r>
              <a:rPr sz="1650" spc="-9" baseline="5270" dirty="0" smtClean="0">
                <a:latin typeface="Arial"/>
                <a:cs typeface="Arial"/>
              </a:rPr>
              <a:t>v</a:t>
            </a:r>
            <a:r>
              <a:rPr sz="1650" spc="0" baseline="5270" dirty="0" smtClean="0">
                <a:latin typeface="Arial"/>
                <a:cs typeface="Arial"/>
              </a:rPr>
              <a:t>er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-14" baseline="5270" dirty="0" smtClean="0">
                <a:latin typeface="Arial"/>
                <a:cs typeface="Arial"/>
              </a:rPr>
              <a:t>e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r>
              <a:rPr sz="1650" spc="2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m</a:t>
            </a:r>
            <a:r>
              <a:rPr sz="1650" spc="0" baseline="5270" dirty="0" smtClean="0">
                <a:latin typeface="Arial"/>
                <a:cs typeface="Arial"/>
              </a:rPr>
              <a:t>u</a:t>
            </a:r>
            <a:r>
              <a:rPr sz="1650" spc="-14" baseline="5270" dirty="0" smtClean="0">
                <a:latin typeface="Arial"/>
                <a:cs typeface="Arial"/>
              </a:rPr>
              <a:t>s</a:t>
            </a:r>
            <a:r>
              <a:rPr sz="1650" spc="0" baseline="5270" dirty="0" smtClean="0">
                <a:latin typeface="Arial"/>
                <a:cs typeface="Arial"/>
              </a:rPr>
              <a:t>t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be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h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9" baseline="5270" dirty="0" smtClean="0">
                <a:latin typeface="Arial"/>
                <a:cs typeface="Arial"/>
              </a:rPr>
              <a:t>g</a:t>
            </a:r>
            <a:r>
              <a:rPr sz="1650" spc="0" baseline="5270" dirty="0" smtClean="0">
                <a:latin typeface="Arial"/>
                <a:cs typeface="Arial"/>
              </a:rPr>
              <a:t>h</a:t>
            </a:r>
            <a:r>
              <a:rPr sz="1650" spc="-4" baseline="5270" dirty="0" smtClean="0">
                <a:latin typeface="Arial"/>
                <a:cs typeface="Arial"/>
              </a:rPr>
              <a:t>e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r>
              <a:rPr sz="1650" spc="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</a:t>
            </a:r>
            <a:r>
              <a:rPr sz="1650" spc="-4" baseline="5270" dirty="0" smtClean="0">
                <a:latin typeface="Arial"/>
                <a:cs typeface="Arial"/>
              </a:rPr>
              <a:t>a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-9" baseline="-16564" dirty="0" smtClean="0">
                <a:latin typeface="Arial"/>
                <a:cs typeface="Arial"/>
              </a:rPr>
              <a:t>I</a:t>
            </a:r>
            <a:r>
              <a:rPr sz="1050" spc="0" baseline="-16564" dirty="0" smtClean="0">
                <a:latin typeface="Arial"/>
                <a:cs typeface="Arial"/>
              </a:rPr>
              <a:t>H</a:t>
            </a:r>
            <a:r>
              <a:rPr sz="1050" spc="171" baseline="-16564" dirty="0" smtClean="0">
                <a:latin typeface="Arial"/>
                <a:cs typeface="Arial"/>
              </a:rPr>
              <a:t> </a:t>
            </a:r>
            <a:r>
              <a:rPr sz="1650" spc="-14" baseline="5270" dirty="0" smtClean="0">
                <a:latin typeface="Arial"/>
                <a:cs typeface="Arial"/>
              </a:rPr>
              <a:t>o</a:t>
            </a:r>
            <a:r>
              <a:rPr sz="1650" spc="0" baseline="5270" dirty="0" smtClean="0">
                <a:latin typeface="Arial"/>
                <a:cs typeface="Arial"/>
              </a:rPr>
              <a:t>f</a:t>
            </a:r>
            <a:r>
              <a:rPr sz="1650" spc="2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he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s</a:t>
            </a:r>
            <a:r>
              <a:rPr sz="1650" spc="-14" baseline="5270" dirty="0" smtClean="0">
                <a:latin typeface="Arial"/>
                <a:cs typeface="Arial"/>
              </a:rPr>
              <a:t>e</a:t>
            </a:r>
            <a:r>
              <a:rPr sz="1650" spc="0" baseline="5270" dirty="0" smtClean="0">
                <a:latin typeface="Arial"/>
                <a:cs typeface="Arial"/>
              </a:rPr>
              <a:t>co</a:t>
            </a:r>
            <a:r>
              <a:rPr sz="1650" spc="-4" baseline="5270" dirty="0" smtClean="0">
                <a:latin typeface="Arial"/>
                <a:cs typeface="Arial"/>
              </a:rPr>
              <a:t>n</a:t>
            </a:r>
            <a:r>
              <a:rPr sz="1650" spc="0" baseline="5270" dirty="0" smtClean="0">
                <a:latin typeface="Arial"/>
                <a:cs typeface="Arial"/>
              </a:rPr>
              <a:t>d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-14" baseline="5270" dirty="0" smtClean="0">
                <a:latin typeface="Arial"/>
                <a:cs typeface="Arial"/>
              </a:rPr>
              <a:t>v</a:t>
            </a:r>
            <a:r>
              <a:rPr sz="1650" spc="0" baseline="5270" dirty="0" smtClean="0">
                <a:latin typeface="Arial"/>
                <a:cs typeface="Arial"/>
              </a:rPr>
              <a:t>er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-14" baseline="5270" dirty="0" smtClean="0">
                <a:latin typeface="Arial"/>
                <a:cs typeface="Arial"/>
              </a:rPr>
              <a:t>e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f</a:t>
            </a:r>
            <a:r>
              <a:rPr sz="1650" spc="-14" baseline="5270" dirty="0" smtClean="0">
                <a:latin typeface="Arial"/>
                <a:cs typeface="Arial"/>
              </a:rPr>
              <a:t>o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he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sec</a:t>
            </a:r>
            <a:r>
              <a:rPr sz="1650" spc="-4" baseline="5270" dirty="0" smtClean="0">
                <a:latin typeface="Arial"/>
                <a:cs typeface="Arial"/>
              </a:rPr>
              <a:t>o</a:t>
            </a:r>
            <a:r>
              <a:rPr sz="1650" spc="0" baseline="5270" dirty="0" smtClean="0">
                <a:latin typeface="Arial"/>
                <a:cs typeface="Arial"/>
              </a:rPr>
              <a:t>nd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nv</a:t>
            </a:r>
            <a:r>
              <a:rPr sz="1650" spc="-4" baseline="5270" dirty="0" smtClean="0">
                <a:latin typeface="Arial"/>
                <a:cs typeface="Arial"/>
              </a:rPr>
              <a:t>e</a:t>
            </a:r>
            <a:r>
              <a:rPr sz="1650" spc="-9" baseline="5270" dirty="0" smtClean="0">
                <a:latin typeface="Arial"/>
                <a:cs typeface="Arial"/>
              </a:rPr>
              <a:t>r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-14" baseline="5270" dirty="0" smtClean="0">
                <a:latin typeface="Arial"/>
                <a:cs typeface="Arial"/>
              </a:rPr>
              <a:t>e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24716">
              <a:lnSpc>
                <a:spcPts val="1075"/>
              </a:lnSpc>
            </a:pP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erate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rre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74852" y="4780332"/>
            <a:ext cx="4847359" cy="316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oi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14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es are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casc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oi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ns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953" y="2144688"/>
            <a:ext cx="5671630" cy="4875444"/>
          </a:xfrm>
          <a:prstGeom prst="rect">
            <a:avLst/>
          </a:prstGeom>
        </p:spPr>
        <p:txBody>
          <a:bodyPr wrap="square" lIns="83613" tIns="41806" rIns="83613" bIns="41806">
            <a:spAutoFit/>
          </a:bodyPr>
          <a:lstStyle/>
          <a:p>
            <a:pPr marL="313548" indent="-313548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VeCAD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(VLSI –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eCAD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 from FKE, UTM, MALAYSIA, 2012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Jimmie J.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Cathey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Theory and Problems of Electronic Devices and Circuits, 2nd Edition, 2002.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J. M.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Rabaey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Chandrakasan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Nikolic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Digital Integrated Circuits: A Design Perspective. 2nd ed. Upper Saddle River, NJ: Pearson Education, Inc., 2003.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S-M. Kang and Y.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Leblebici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CMOS Digital Integrated Circuits. 3rd ed. Singapore: McGraw-Hill,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2005.</a:t>
            </a:r>
          </a:p>
          <a:p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775458" y="896550"/>
            <a:ext cx="2169407" cy="592260"/>
          </a:xfrm>
          <a:prstGeom prst="rect">
            <a:avLst/>
          </a:prstGeom>
        </p:spPr>
        <p:txBody>
          <a:bodyPr wrap="none" lIns="83613" tIns="41806" rIns="83613" bIns="41806">
            <a:spAutoFit/>
          </a:bodyPr>
          <a:lstStyle/>
          <a:p>
            <a:r>
              <a:rPr lang="en-US" sz="3300" u="sng" dirty="0"/>
              <a:t>References:</a:t>
            </a:r>
          </a:p>
        </p:txBody>
      </p:sp>
    </p:spTree>
    <p:extLst>
      <p:ext uri="{BB962C8B-B14F-4D97-AF65-F5344CB8AC3E}">
        <p14:creationId xmlns:p14="http://schemas.microsoft.com/office/powerpoint/2010/main" val="371530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247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DR.Ahmed Saker 2o1O</cp:lastModifiedBy>
  <cp:revision>4</cp:revision>
  <dcterms:modified xsi:type="dcterms:W3CDTF">2018-11-12T19:54:01Z</dcterms:modified>
</cp:coreProperties>
</file>